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 autoAdjust="0"/>
    <p:restoredTop sz="94694" autoAdjust="0"/>
  </p:normalViewPr>
  <p:slideViewPr>
    <p:cSldViewPr snapToGrid="0" snapToObjects="1">
      <p:cViewPr varScale="1">
        <p:scale>
          <a:sx n="121" d="100"/>
          <a:sy n="121" d="100"/>
        </p:scale>
        <p:origin x="6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0714-9E6E-2344-A407-C8FF94938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0D4126-B48F-A344-A609-E031ECC711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9CEF7-10C5-FB40-AF53-8D88468A2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90DE0-18FE-4F4A-BAF1-64E12C2F4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44F13-1182-244C-BA2E-4FE450F8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05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E1852-8E47-8E40-950E-21BB0A60D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B2B736-1350-B94C-90FC-89638DB61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09A1E-DAF8-A746-A603-BEE0A6494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89A45-F6C2-E04D-835C-D1582DBDB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94D28-4731-1949-A654-CAB0DCDF5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0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1CA36E-8F01-B74A-984F-E42AC6A15C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098EB-2E8A-5F4F-8DAF-3B54FD7A3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A66E2-E894-1F45-B995-1A379F283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627AD-EB18-E046-A298-C6B95263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865D6-D388-674E-BE8F-E9812F4DC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1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F3398-100B-2E4E-B5BF-BB6354D3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14EDB-060E-E44F-958E-43534A729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125C6-6AAC-8344-9EE2-6A005EDC4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FC0FA-F3DB-CF47-ADE1-D2DA3082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3C503-EE7A-ED46-9CA6-92B321869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8BA4-AF34-DF42-AE86-026885419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F7B5E-3583-1B47-BE3E-06BF757E2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20EFB-E9F4-814D-A1E5-95714636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2DB91-5969-8F40-8387-52454CBC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1B3B6-CB8B-0A40-B9C8-A4A160E9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80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71A2B-C46B-E340-98F6-1C8997E1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5ECF5-B207-D143-B2AC-2A5308FC7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92EFE-BF73-194C-95B0-478B315C5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E0C37-3135-8B4A-A862-728BE8DB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B441E-55D8-3E49-95E1-984377404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BEE18-0948-EF47-B5AC-F24A7DC24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33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CEE53-646F-E043-BC99-730008BF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18CE1-FFD8-D746-9173-C624B5B51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06804-EA1B-A545-8FCE-8A4434A09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715582-6510-3F47-ABB8-AEA42E4DBE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F201CD-CCA8-494A-A391-C8116B59C7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62A335-A27A-4F43-AC39-F22C6C66F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7E578C-6501-634C-B82B-B4495E121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DA16FF-8C9A-0343-AF5E-2E9D6BCFE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67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A8A88-AF22-7849-ACC1-BC5CD4AF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029307-BB5D-444B-9657-DF7DDF8E3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B95B9-31FD-CD4C-A3FF-567F4E6E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D7274-99D8-2241-A5DC-8AD53A57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59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3B5511-4664-5F4E-A67A-2EDE2856F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A7E7D-7E6A-9043-9956-969A8C36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6B113-C3A2-8F43-928C-70604624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069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8120-99DA-BB47-8227-98A5E127B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6DD5A-F19F-C64C-B137-AA5D0485B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611B0-8E13-B144-A67B-073CC2055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F440F-3C27-CD4B-9BF6-D4CF806D1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EA42A5-60E6-8D43-9AD7-583C774EC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B5020-D8D8-B847-BFA7-9FDC74106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71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02FE-A3BB-AB46-BB7A-B8ED3921F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B80FE-46C2-F54B-B27E-F020383D3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05F607-7096-FD46-8A1D-81142A69E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5AF1DF-56A8-F841-B52A-2F275150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FC59E-3242-6B4E-B09D-7946529E1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4229C-9986-6A48-A1E8-C2BFCD4D8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17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2EB49-5FB8-CE4B-896B-28201925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A1222-E7D8-0940-B95F-217A85AC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80649-058C-E843-859A-F83E38C47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487B5-78B4-5649-BD04-A95758D2F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0EEC8-8E8F-BE4C-891A-DBC55FF92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82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Forest Park Southeast, Botanical Heights, Central West End, Medical Campus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Monthly Crime report: November 2019</a:t>
            </a:r>
            <a:br/>
            <a:br/>
            <a:r>
              <a:t>Washington University Medical 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(December 12, 2019)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Botanical Heights: Crime by Days of the Week</a:t>
            </a:r>
          </a:p>
        </p:txBody>
      </p:sp>
      <p:pic>
        <p:nvPicPr>
          <p:cNvPr id="3" name="Picture 1" descr="/Users/jesstevens/Documents/Github/WUMCRC/Projects/r-crime-mapping/results/2019/November/bot/bot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2: Crime Rates Map</a:t>
            </a:r>
          </a:p>
        </p:txBody>
      </p:sp>
      <p:pic>
        <p:nvPicPr>
          <p:cNvPr id="3" name="Picture 1" descr="/Users/jesstevens/Documents/Github/WUMCRC/Projects/r-crime-mapping/results/2019/November/district-2/dst2_rat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55900" y="1600200"/>
            <a:ext cx="3632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2: Density Map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There are 23 neighborhoods in District 2. The South Hampton neighborhood is split between District 2 and District 1.</a:t>
            </a:r>
          </a:p>
          <a:p>
            <a:pPr lvl="1"/>
            <a:r>
              <a:rPr b="1"/>
              <a:t>7 total crimes in November 2019</a:t>
            </a:r>
          </a:p>
          <a:p>
            <a:pPr lvl="1"/>
            <a:r>
              <a:rPr b="1"/>
              <a:t>-22% change compared to November 2018 (9 total crimes)</a:t>
            </a:r>
          </a:p>
          <a:p>
            <a:pPr lvl="1"/>
            <a:r>
              <a:rPr b="1"/>
              <a:t>2 crime(s) against persons in November 2019</a:t>
            </a:r>
          </a:p>
          <a:p>
            <a:pPr lvl="1"/>
            <a:r>
              <a:rPr b="1"/>
              <a:t>0% change compared to November 2018 (1 crimes against persons)</a:t>
            </a:r>
          </a:p>
          <a:p>
            <a:pPr lvl="1"/>
            <a:r>
              <a:rPr b="1"/>
              <a:t>76 total crimes in 2019</a:t>
            </a:r>
          </a:p>
          <a:p>
            <a:pPr lvl="1"/>
            <a:r>
              <a:rPr b="1"/>
              <a:t>347% change compared to this time in 2018 (17 total crimes)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 Notes: Central West 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117 total crimes in September 2019</a:t>
            </a:r>
          </a:p>
          <a:p>
            <a:pPr lvl="1"/>
            <a:r>
              <a:rPr b="1"/>
              <a:t>34% change compared to September 2018 (87 total crimes)</a:t>
            </a:r>
          </a:p>
          <a:p>
            <a:pPr lvl="1"/>
            <a:r>
              <a:rPr b="1"/>
              <a:t>14 crime(s) against persons in September 2019</a:t>
            </a:r>
          </a:p>
          <a:p>
            <a:pPr lvl="1"/>
            <a:r>
              <a:rPr b="1"/>
              <a:t>56% change compared to September 2018 (9 crimes against persons)</a:t>
            </a:r>
          </a:p>
          <a:p>
            <a:pPr lvl="1"/>
            <a:r>
              <a:rPr b="1"/>
              <a:t>1092 total crimes in 2019</a:t>
            </a:r>
          </a:p>
          <a:p>
            <a:pPr lvl="1"/>
            <a:r>
              <a:rPr b="1"/>
              <a:t>449% change compared to this time in 2018 (199 total crimes)</a:t>
            </a:r>
          </a:p>
          <a:p>
            <a:pPr lvl="1"/>
            <a:r>
              <a:rPr b="1"/>
              <a:t>137 crime(s) against persons in 2019</a:t>
            </a:r>
          </a:p>
          <a:p>
            <a:pPr lvl="1"/>
            <a:r>
              <a:rPr b="1"/>
              <a:t>552% change compared to this time in 2018 (21 crimes against persons)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West End: Year to Year Comparison</a:t>
            </a:r>
          </a:p>
        </p:txBody>
      </p:sp>
      <p:graphicFrame>
        <p:nvGraphicFramePr>
          <p:cNvPr id="82522745" name="Table 8252274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3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   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29450298" name="Table 52945029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3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103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42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1,092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West End: Summary Tables</a:t>
            </a:r>
          </a:p>
        </p:txBody>
      </p:sp>
      <p:graphicFrame>
        <p:nvGraphicFramePr>
          <p:cNvPr id="806403238" name="Table 80640323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7786715" name="Table 21778671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199119" name="Table 1819911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24134033" name="Table 92413403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West End: Total Crime Map</a:t>
            </a:r>
          </a:p>
        </p:txBody>
      </p:sp>
      <p:pic>
        <p:nvPicPr>
          <p:cNvPr id="3" name="Picture 1" descr="/Users/jesstevens/Documents/Github/WUMCRC/Projects/r-crime-mapping/results/2019/November/cwe/cwe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Washington University Medical Campus: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15 total crimes in November 2019</a:t>
            </a:r>
          </a:p>
          <a:p>
            <a:pPr lvl="1"/>
            <a:r>
              <a:rPr b="1"/>
              <a:t>114% change compared to November 2018 (7 total crimes)</a:t>
            </a:r>
          </a:p>
          <a:p>
            <a:pPr lvl="1"/>
            <a:r>
              <a:rPr b="1"/>
              <a:t>3 crime(s) against persons in November 2019</a:t>
            </a:r>
          </a:p>
          <a:p>
            <a:pPr lvl="1"/>
            <a:r>
              <a:rPr b="1"/>
              <a:t>200% change compared to November 2018 (1 crimes against persons)</a:t>
            </a:r>
          </a:p>
          <a:p>
            <a:pPr lvl="1"/>
            <a:r>
              <a:rPr b="1"/>
              <a:t>120 total crimes in 2019</a:t>
            </a:r>
          </a:p>
          <a:p>
            <a:pPr lvl="1"/>
            <a:r>
              <a:rPr b="1"/>
              <a:t>700% change compared to this time in 2018 (15 total crimes)</a:t>
            </a:r>
          </a:p>
          <a:p>
            <a:pPr lvl="1"/>
            <a:r>
              <a:rPr b="1"/>
              <a:t>24 crime(s) against persons in 2019</a:t>
            </a:r>
          </a:p>
          <a:p>
            <a:pPr lvl="1"/>
            <a:r>
              <a:rPr b="1"/>
              <a:t>2 300% change compared to this time in 2018 (1 crimes against persons)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Washington University Medical Campus: Year to Year Comparison</a:t>
            </a:r>
          </a:p>
        </p:txBody>
      </p:sp>
      <p:graphicFrame>
        <p:nvGraphicFramePr>
          <p:cNvPr id="372180693" name="Table 37218069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   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91686753" name="Table 69168675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Washington University Medical Campus: Summary Tables</a:t>
            </a:r>
          </a:p>
        </p:txBody>
      </p:sp>
      <p:graphicFrame>
        <p:nvGraphicFramePr>
          <p:cNvPr id="706254337" name="Table 70625433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66726804" name="Table 26672680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17858969" name="Table 81785896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66166264" name="Table 56616626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Forest Park Southeast: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24 total crimes in November 2019</a:t>
            </a:r>
          </a:p>
          <a:p>
            <a:pPr lvl="1"/>
            <a:r>
              <a:rPr b="1"/>
              <a:t>85% change compared to November 2018 (13 total crimes)</a:t>
            </a:r>
          </a:p>
          <a:p>
            <a:pPr lvl="1"/>
            <a:r>
              <a:rPr b="1"/>
              <a:t>1 crime(s) against persons in November 2019</a:t>
            </a:r>
          </a:p>
          <a:p>
            <a:pPr lvl="1"/>
            <a:r>
              <a:rPr b="1"/>
              <a:t>0% change compared to November 2018 (1 crimes against persons)</a:t>
            </a:r>
          </a:p>
          <a:p>
            <a:pPr lvl="1"/>
            <a:r>
              <a:rPr b="1"/>
              <a:t>286 total crimes in 2019</a:t>
            </a:r>
          </a:p>
          <a:p>
            <a:pPr lvl="1"/>
            <a:r>
              <a:rPr b="1"/>
              <a:t>794% change compared to this time in 2018 (32 total crimes)</a:t>
            </a:r>
          </a:p>
          <a:p>
            <a:pPr lvl="1"/>
            <a:r>
              <a:rPr b="1"/>
              <a:t>40 crime(s) against persons in 2019</a:t>
            </a:r>
          </a:p>
          <a:p>
            <a:pPr lvl="1"/>
            <a:r>
              <a:rPr b="1"/>
              <a:t>300% change compared to this time in 2018 (10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Washington University Medical Center: Total Crime Map</a:t>
            </a:r>
          </a:p>
        </p:txBody>
      </p:sp>
      <p:pic>
        <p:nvPicPr>
          <p:cNvPr id="3" name="Picture 1" descr="/Users/jesstevens/Documents/Github/WUMCRC/Projects/r-crime-mapping/results/2019/November/cwe/mc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600200"/>
            <a:ext cx="5435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Cortex: Total Crime Map</a:t>
            </a:r>
          </a:p>
        </p:txBody>
      </p:sp>
      <p:pic>
        <p:nvPicPr>
          <p:cNvPr id="3" name="Picture 1" descr="/Users/jesstevens/Documents/Github/WUMCRC/Projects/r-crime-mapping/results/2019/November/cwe/ctx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82700" y="1600200"/>
            <a:ext cx="6578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Crime Rates Map</a:t>
            </a:r>
          </a:p>
        </p:txBody>
      </p:sp>
      <p:pic>
        <p:nvPicPr>
          <p:cNvPr id="3" name="Picture 1" descr="/Users/jesstevens/Documents/Github/WUMCRC/Projects/r-crime-mapping/results/2019/November/district-5/dst5_rat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Density Map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There are 15 neighborhoods in District 5.</a:t>
            </a:r>
          </a:p>
          <a:p>
            <a:pPr lvl="1"/>
            <a:r>
              <a:rPr b="1"/>
              <a:t>The minimum number of crimes in one neighborhood was 3 (Visitation Park)</a:t>
            </a:r>
          </a:p>
          <a:p>
            <a:pPr lvl="1"/>
            <a:r>
              <a:rPr b="1"/>
              <a:t>The maximum number of crimes in one neighborhood was 117 (Central West End)</a:t>
            </a:r>
          </a:p>
          <a:p>
            <a:pPr lvl="1"/>
            <a:r>
              <a:rPr b="1"/>
              <a:t>The mean number of crimes in one neighborhood was 23.27</a:t>
            </a:r>
          </a:p>
          <a:p>
            <a:pPr lvl="1"/>
            <a:r>
              <a:rPr b="1"/>
              <a:t>The minimum rate of crimes in one neighborhood was 1.45 (Greater Ville)</a:t>
            </a:r>
          </a:p>
          <a:p>
            <a:pPr lvl="1"/>
            <a:r>
              <a:rPr b="1"/>
              <a:t>The maximum rate of crimes in one neighborhood was 12.88 (Hamilton Heights)</a:t>
            </a:r>
          </a:p>
          <a:p>
            <a:pPr lvl="1"/>
            <a:r>
              <a:rPr b="1"/>
              <a:t>The mean rate of crimes in one neighborhood was 5.49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Forest Park Southeast: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Forest Park Southeast: Time of Crimes Map</a:t>
            </a:r>
          </a:p>
        </p:txBody>
      </p:sp>
      <p:pic>
        <p:nvPicPr>
          <p:cNvPr id="3" name="Picture 1" descr="/Users/jesstevens/Documents/Github/WUMCRC/Projects/r-crime-mapping/results/2019/November/fpse/fpse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Forest Park Southeast: Violent Crime Map</a:t>
            </a:r>
          </a:p>
        </p:txBody>
      </p:sp>
      <p:pic>
        <p:nvPicPr>
          <p:cNvPr id="3" name="Picture 1" descr="/Users/jesstevens/Documents/Github/WUMCRC/Projects/r-crime-mapping/results/2019/November/fpse/fpse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Forest Park Southeast: Crime Density Map</a:t>
            </a:r>
          </a:p>
        </p:txBody>
      </p:sp>
      <p:pic>
        <p:nvPicPr>
          <p:cNvPr id="3" name="Picture 1" descr="/Users/jesstevens/Documents/Github/WUMCRC/Projects/r-crime-mapping/results/2019/November/fpse/fpse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Grove Community Improvement District: Total Crime Map</a:t>
            </a:r>
          </a:p>
        </p:txBody>
      </p:sp>
      <p:pic>
        <p:nvPicPr>
          <p:cNvPr id="3" name="Picture 1" descr="/Users/jesstevens/Documents/Github/WUMCRC/Projects/r-crime-mapping/results/2019/November/fpse/fpse_grove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55800"/>
            <a:ext cx="8229600" cy="379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Forest Park Southeast: Larceny Breakdown</a:t>
            </a:r>
          </a:p>
        </p:txBody>
      </p:sp>
      <p:graphicFrame>
        <p:nvGraphicFramePr>
          <p:cNvPr id="710616570" name="Table 71061656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80179374" name="Table 68017937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693819" name="Table 969381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97995209" name="Table 79799520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Forest Park Southeast: Year to Year Comparison</a:t>
            </a:r>
          </a:p>
        </p:txBody>
      </p:sp>
      <p:graphicFrame>
        <p:nvGraphicFramePr>
          <p:cNvPr id="181744165" name="Table 18174416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   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6255485" name="Table 1625548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Forest Park Southeast: Total Crimes by Days of the Week</a:t>
            </a:r>
          </a:p>
        </p:txBody>
      </p:sp>
      <p:pic>
        <p:nvPicPr>
          <p:cNvPr id="3" name="Picture 1" descr="/Users/jesstevens/Documents/Github/WUMCRC/Projects/r-crime-mapping/results/2019/November/fpse/fpse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Forest Park Southeast: Crimes by Time of Day</a:t>
            </a:r>
          </a:p>
        </p:txBody>
      </p:sp>
      <p:pic>
        <p:nvPicPr>
          <p:cNvPr id="3" name="Picture 1" descr="/Users/jesstevens/Documents/Github/WUMCRC/Projects/r-crime-mapping/results/2019/November/fpse/fpse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Forest Park Southeast: Crimes by Day &amp; Category</a:t>
            </a:r>
          </a:p>
        </p:txBody>
      </p:sp>
      <p:pic>
        <p:nvPicPr>
          <p:cNvPr id="3" name="Picture 1" descr="/Users/jesstevens/Documents/Github/WUMCRC/Projects/r-crime-mapping/results/2019/November/fpse/fpse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West End: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West End: Time of Crimes Map</a:t>
            </a:r>
          </a:p>
        </p:txBody>
      </p:sp>
      <p:pic>
        <p:nvPicPr>
          <p:cNvPr id="3" name="Picture 1" descr="/Users/jesstevens/Documents/Github/WUMCRC/Projects/r-crime-mapping/results/2019/November/cwe/cwe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West End: Violent Crime Map</a:t>
            </a:r>
          </a:p>
        </p:txBody>
      </p:sp>
      <p:pic>
        <p:nvPicPr>
          <p:cNvPr id="3" name="Picture 1" descr="/Users/jesstevens/Documents/Github/WUMCRC/Projects/r-crime-mapping/results/2019/November/cwe/cwe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West End: Crime Density Map</a:t>
            </a:r>
          </a:p>
        </p:txBody>
      </p:sp>
      <p:pic>
        <p:nvPicPr>
          <p:cNvPr id="3" name="Picture 1" descr="/Users/jesstevens/Documents/Github/WUMCRC/Projects/r-crime-mapping/results/2019/November/cwe/cwe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West End: Larceny Breakdown</a:t>
            </a:r>
          </a:p>
        </p:txBody>
      </p:sp>
      <p:graphicFrame>
        <p:nvGraphicFramePr>
          <p:cNvPr id="326027201" name="Table 32602720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74471914" name="Table 47447191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34154816" name="Table 73415481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5913041" name="Table 2591304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West End: Total Crimes by Days of the Week</a:t>
            </a:r>
          </a:p>
        </p:txBody>
      </p:sp>
      <p:pic>
        <p:nvPicPr>
          <p:cNvPr id="3" name="Picture 1" descr="/Users/jesstevens/Documents/Github/WUMCRC/Projects/r-crime-mapping/results/2019/November/cwe/cwe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West End: Crimes by Time of Day</a:t>
            </a:r>
          </a:p>
        </p:txBody>
      </p:sp>
      <p:pic>
        <p:nvPicPr>
          <p:cNvPr id="3" name="Picture 1" descr="/Users/jesstevens/Documents/Github/WUMCRC/Projects/r-crime-mapping/results/2019/November/cwe/cwe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Forest Park Southeast: Summary Tables</a:t>
            </a:r>
          </a:p>
        </p:txBody>
      </p:sp>
      <p:graphicFrame>
        <p:nvGraphicFramePr>
          <p:cNvPr id="574512462" name="Table 57451246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96803175" name="Table 79680317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64979667" name="Table 96497966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67264870" name="Table 96726486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West End: Crimes by Day &amp; Category</a:t>
            </a:r>
          </a:p>
        </p:txBody>
      </p:sp>
      <p:pic>
        <p:nvPicPr>
          <p:cNvPr id="3" name="Picture 1" descr="/Users/jesstevens/Documents/Github/WUMCRC/Projects/r-crime-mapping/results/2019/November/cwe/cwe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1600200"/>
            <a:ext cx="7327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Forest Park Southeast: Total Crime Map</a:t>
            </a:r>
          </a:p>
        </p:txBody>
      </p:sp>
      <p:pic>
        <p:nvPicPr>
          <p:cNvPr id="3" name="Picture 1" descr="/Users/jesstevens/Documents/Github/WUMCRC/Projects/r-crime-mapping/results/2019/November/fpse/fpse_total_tm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Botanical Heights: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7 total crimes in November 2019</a:t>
            </a:r>
          </a:p>
          <a:p>
            <a:pPr lvl="1"/>
            <a:r>
              <a:rPr b="1"/>
              <a:t>-22% change compared to November 2018 (9 total crimes)</a:t>
            </a:r>
          </a:p>
          <a:p>
            <a:pPr lvl="1"/>
            <a:r>
              <a:rPr b="1"/>
              <a:t>1 crime(s) against persons in November 2019</a:t>
            </a:r>
          </a:p>
          <a:p>
            <a:pPr lvl="1"/>
            <a:r>
              <a:rPr b="1"/>
              <a:t>0% change compared to November 2018 (1 crimes against persons)</a:t>
            </a:r>
          </a:p>
          <a:p>
            <a:pPr lvl="1"/>
            <a:r>
              <a:rPr b="1"/>
              <a:t>76 total crimes in 2019</a:t>
            </a:r>
          </a:p>
          <a:p>
            <a:pPr lvl="1"/>
            <a:r>
              <a:rPr b="1"/>
              <a:t>347% change compared to this time in 2018 (17 total crimes)</a:t>
            </a:r>
          </a:p>
          <a:p>
            <a:pPr lvl="1"/>
            <a:r>
              <a:rPr b="1"/>
              <a:t>14 crime(s) against persons in 2019</a:t>
            </a:r>
          </a:p>
          <a:p>
            <a:pPr lvl="1"/>
            <a:r>
              <a:rPr b="1"/>
              <a:t>1 300% change compared to this time in 2018 (1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Botanical Heights: Year to Year Comparison</a:t>
            </a:r>
          </a:p>
        </p:txBody>
      </p:sp>
      <p:graphicFrame>
        <p:nvGraphicFramePr>
          <p:cNvPr id="664805849" name="Table 66480584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   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627706" name="Table 3462770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Botanical Heights: Summary Tables</a:t>
            </a:r>
          </a:p>
        </p:txBody>
      </p:sp>
      <p:graphicFrame>
        <p:nvGraphicFramePr>
          <p:cNvPr id="787713886" name="Table 78771388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32356183" name="Table 63235618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24569062" name="Table 42456906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96340951" name="Table 39634095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Botanical Heights: Total Crime Map</a:t>
            </a:r>
          </a:p>
        </p:txBody>
      </p:sp>
      <p:pic>
        <p:nvPicPr>
          <p:cNvPr id="3" name="Picture 1" descr="/Users/jesstevens/Documents/Github/WUMCRC/Projects/r-crime-mapping/results/2019/November/bot/bot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2381</Words>
  <Application>Microsoft Macintosh PowerPoint</Application>
  <PresentationFormat>On-screen Show (4:3)</PresentationFormat>
  <Paragraphs>1387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Forest Park Southeast, Botanical Heights, Central West End, Medical Campus</vt:lpstr>
      <vt:lpstr>Forest Park Southeast: Summary Notes</vt:lpstr>
      <vt:lpstr>Forest Park Southeast: Year to Year Comparison</vt:lpstr>
      <vt:lpstr>Forest Park Southeast: Summary Tables</vt:lpstr>
      <vt:lpstr>Forest Park Southeast: Total Crime Map</vt:lpstr>
      <vt:lpstr>Botanical Heights: Summary Notes</vt:lpstr>
      <vt:lpstr>Botanical Heights: Year to Year Comparison</vt:lpstr>
      <vt:lpstr>Botanical Heights: Summary Tables</vt:lpstr>
      <vt:lpstr>Botanical Heights: Total Crime Map</vt:lpstr>
      <vt:lpstr>Botanical Heights: Crime by Days of the Week</vt:lpstr>
      <vt:lpstr>District 2: Crime Rates Map</vt:lpstr>
      <vt:lpstr>District 2: Density Map Explanation</vt:lpstr>
      <vt:lpstr>Summary Notes: Central West End</vt:lpstr>
      <vt:lpstr>Central West End: Year to Year Comparison</vt:lpstr>
      <vt:lpstr>Central West End: Summary Tables</vt:lpstr>
      <vt:lpstr>Central West End: Total Crime Map</vt:lpstr>
      <vt:lpstr>Washington University Medical Campus: Summary Notes</vt:lpstr>
      <vt:lpstr>Washington University Medical Campus: Year to Year Comparison</vt:lpstr>
      <vt:lpstr>Washington University Medical Campus: Summary Tables</vt:lpstr>
      <vt:lpstr>Washington University Medical Center: Total Crime Map</vt:lpstr>
      <vt:lpstr>Cortex: Total Crime Map</vt:lpstr>
      <vt:lpstr>District 5: Crime Rates Map</vt:lpstr>
      <vt:lpstr>District 5: Density Map Explanation</vt:lpstr>
      <vt:lpstr>Forest Park Southeast: Neighborhood Detail</vt:lpstr>
      <vt:lpstr>Forest Park Southeast: Time of Crimes Map</vt:lpstr>
      <vt:lpstr>Forest Park Southeast: Violent Crime Map</vt:lpstr>
      <vt:lpstr>Forest Park Southeast: Crime Density Map</vt:lpstr>
      <vt:lpstr>Grove Community Improvement District: Total Crime Map</vt:lpstr>
      <vt:lpstr>Forest Park Southeast: Larceny Breakdown</vt:lpstr>
      <vt:lpstr>Forest Park Southeast: Total Crimes by Days of the Week</vt:lpstr>
      <vt:lpstr>Forest Park Southeast: Crimes by Time of Day</vt:lpstr>
      <vt:lpstr>Forest Park Southeast: Crimes by Day &amp; Category</vt:lpstr>
      <vt:lpstr>Central West End: Neighborhood Detail</vt:lpstr>
      <vt:lpstr>Central West End: Time of Crimes Map</vt:lpstr>
      <vt:lpstr>Central West End: Violent Crime Map</vt:lpstr>
      <vt:lpstr>Central West End: Crime Density Map</vt:lpstr>
      <vt:lpstr>Central West End: Larceny Breakdown</vt:lpstr>
      <vt:lpstr>Central West End: Total Crimes by Days of the Week</vt:lpstr>
      <vt:lpstr>Central West End: Crimes by Time of Day</vt:lpstr>
      <vt:lpstr>Central West End: Crimes by Day &amp; Category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Park Southeast, Botanical Heights, Central West End, Medical Campus</dc:title>
  <dc:creator>Washington University Medical Center</dc:creator>
  <cp:keywords/>
  <cp:lastModifiedBy>Stevens, Jes</cp:lastModifiedBy>
  <cp:revision>1</cp:revision>
  <dcterms:created xsi:type="dcterms:W3CDTF">2019-12-12T15:59:51Z</dcterms:created>
  <dcterms:modified xsi:type="dcterms:W3CDTF">2019-12-12T16:03:46Z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(December 12, 2019)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November 2019</vt:lpwstr>
  </property>
</Properties>
</file>